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7" r:id="rId2"/>
    <p:sldId id="268" r:id="rId3"/>
    <p:sldId id="257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096"/>
    <a:srgbClr val="808080"/>
    <a:srgbClr val="E6E6E6"/>
    <a:srgbClr val="356E95"/>
    <a:srgbClr val="487A9D"/>
    <a:srgbClr val="79A9BE"/>
    <a:srgbClr val="6EA3BA"/>
    <a:srgbClr val="696969"/>
    <a:srgbClr val="6C9DB3"/>
    <a:srgbClr val="85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7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EFD04-E68B-48E2-8B68-2AB74E370663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20370-1A10-4A5B-B8DF-B74E655E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8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945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948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997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60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018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23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75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52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991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434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393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41298-87EB-4E44-AE1C-D89F33F99659}" type="datetimeFigureOut">
              <a:rPr lang="ko-KR" altLang="en-US" smtClean="0"/>
              <a:t>2022-10-30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382EB-0588-48F4-94F5-B01F2836D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225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>
            <a:extLst>
              <a:ext uri="{FF2B5EF4-FFF2-40B4-BE49-F238E27FC236}">
                <a16:creationId xmlns:a16="http://schemas.microsoft.com/office/drawing/2014/main" id="{F8BDE042-0EE4-44C7-AC07-C4C82BCF1850}"/>
              </a:ext>
            </a:extLst>
          </p:cNvPr>
          <p:cNvGrpSpPr/>
          <p:nvPr/>
        </p:nvGrpSpPr>
        <p:grpSpPr>
          <a:xfrm>
            <a:off x="-165078" y="42673"/>
            <a:ext cx="7066458" cy="9537855"/>
            <a:chOff x="-117230" y="1"/>
            <a:chExt cx="7066458" cy="9537855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D88F7C0F-EA4D-4F16-A006-BD70293FA0C5}"/>
                </a:ext>
              </a:extLst>
            </p:cNvPr>
            <p:cNvGrpSpPr/>
            <p:nvPr/>
          </p:nvGrpSpPr>
          <p:grpSpPr>
            <a:xfrm>
              <a:off x="-117230" y="1"/>
              <a:ext cx="7066458" cy="9537855"/>
              <a:chOff x="-117230" y="1"/>
              <a:chExt cx="7066458" cy="9537855"/>
            </a:xfrm>
          </p:grpSpPr>
          <p:pic>
            <p:nvPicPr>
              <p:cNvPr id="7" name="그림 6">
                <a:extLst>
                  <a:ext uri="{FF2B5EF4-FFF2-40B4-BE49-F238E27FC236}">
                    <a16:creationId xmlns:a16="http://schemas.microsoft.com/office/drawing/2014/main" id="{56CF3545-3DCD-47BB-955C-1C10437C73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-117230" y="1"/>
                <a:ext cx="7066458" cy="9143997"/>
              </a:xfrm>
              <a:prstGeom prst="rect">
                <a:avLst/>
              </a:prstGeom>
            </p:spPr>
          </p:pic>
          <p:pic>
            <p:nvPicPr>
              <p:cNvPr id="15" name="그림 14">
                <a:extLst>
                  <a:ext uri="{FF2B5EF4-FFF2-40B4-BE49-F238E27FC236}">
                    <a16:creationId xmlns:a16="http://schemas.microsoft.com/office/drawing/2014/main" id="{FDA0F8C2-AE11-40F4-991F-FD029F4647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24341" y="8138936"/>
                <a:ext cx="1978397" cy="1398920"/>
              </a:xfrm>
              <a:prstGeom prst="rect">
                <a:avLst/>
              </a:prstGeom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B149A5A-3D5D-477C-81E5-4F464D1977D0}"/>
                  </a:ext>
                </a:extLst>
              </p:cNvPr>
              <p:cNvSpPr txBox="1"/>
              <p:nvPr/>
            </p:nvSpPr>
            <p:spPr>
              <a:xfrm>
                <a:off x="4455458" y="2370254"/>
                <a:ext cx="1277405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87096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2022</a:t>
                </a:r>
                <a:r>
                  <a:rPr kumimoji="0" lang="ko-KR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87096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표어</a:t>
                </a:r>
                <a:endParaRPr kumimoji="0" 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387096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0BDA2C2-811E-4FBB-B52C-C45C8708A41D}"/>
                  </a:ext>
                </a:extLst>
              </p:cNvPr>
              <p:cNvSpPr txBox="1"/>
              <p:nvPr/>
            </p:nvSpPr>
            <p:spPr>
              <a:xfrm>
                <a:off x="4470145" y="2623249"/>
                <a:ext cx="2315337" cy="8553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o-KR" altLang="en-US" sz="1500" b="0" i="0" u="none" strike="noStrike" kern="1200" cap="none" spc="-70" normalizeH="0" baseline="0" noProof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믿음의 가문 일으키고</a:t>
                </a:r>
                <a:endParaRPr kumimoji="0" lang="en-US" altLang="ko-KR" sz="1500" b="0" i="0" u="none" strike="noStrike" kern="1200" cap="none" spc="-70" normalizeH="0" baseline="0" noProof="0" dirty="0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o-KR" altLang="en-US" sz="1500" b="0" i="0" u="none" strike="noStrike" kern="1200" cap="none" spc="-70" normalizeH="0" baseline="0" noProof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성전에 요긴한 사람이 되자</a:t>
                </a:r>
                <a:endParaRPr kumimoji="0" lang="en-US" altLang="ko-KR" sz="1500" b="0" i="0" u="none" strike="noStrike" kern="1200" cap="none" spc="-70" normalizeH="0" baseline="0" noProof="0" dirty="0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00" b="0" i="0" u="none" strike="noStrike" kern="1200" cap="none" spc="-120" normalizeH="0" baseline="0" noProof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(</a:t>
                </a:r>
                <a:r>
                  <a:rPr kumimoji="0" lang="ko-KR" altLang="en-US" sz="1500" b="0" i="0" u="none" strike="noStrike" kern="1200" cap="none" spc="-120" normalizeH="0" baseline="0" noProof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신</a:t>
                </a:r>
                <a:r>
                  <a:rPr kumimoji="0" lang="en-US" altLang="ko-KR" sz="1500" b="0" i="0" u="none" strike="noStrike" kern="1200" cap="none" spc="-120" normalizeH="0" baseline="0" noProof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6:4-9)</a:t>
                </a:r>
                <a:endParaRPr kumimoji="0" lang="en-US" sz="1500" b="0" i="0" u="none" strike="noStrike" kern="1200" cap="none" spc="-120" normalizeH="0" baseline="0" noProof="0" dirty="0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07FB99-AB29-485D-BF10-DD31457D67B8}"/>
                  </a:ext>
                </a:extLst>
              </p:cNvPr>
              <p:cNvSpPr txBox="1"/>
              <p:nvPr/>
            </p:nvSpPr>
            <p:spPr>
              <a:xfrm>
                <a:off x="4596405" y="4559272"/>
                <a:ext cx="69860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o-KR" altLang="en-US" sz="1000" b="0" i="0" u="none" strike="noStrike" kern="1200" cap="none" spc="-7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주일 예배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FD6E2E1-1DDF-44AE-8DBB-160E4A304C31}"/>
                  </a:ext>
                </a:extLst>
              </p:cNvPr>
              <p:cNvSpPr txBox="1"/>
              <p:nvPr/>
            </p:nvSpPr>
            <p:spPr>
              <a:xfrm>
                <a:off x="4596404" y="5393030"/>
                <a:ext cx="197839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o-KR" altLang="en-US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오전 </a:t>
                </a:r>
                <a:r>
                  <a:rPr kumimoji="0" lang="en-US" altLang="ko-KR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10:45  Elementary Worship </a:t>
                </a:r>
                <a:endParaRPr kumimoji="0" lang="ko-KR" altLang="en-US" sz="1000" b="0" i="0" u="none" strike="noStrike" kern="1200" cap="none" spc="-50" normalizeH="0" baseline="0" noProof="0" dirty="0">
                  <a:ln>
                    <a:noFill/>
                  </a:ln>
                  <a:solidFill>
                    <a:srgbClr val="356E95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58A11B9-7F33-45A1-B150-7F93BAC8D379}"/>
                  </a:ext>
                </a:extLst>
              </p:cNvPr>
              <p:cNvSpPr txBox="1"/>
              <p:nvPr/>
            </p:nvSpPr>
            <p:spPr>
              <a:xfrm>
                <a:off x="4598779" y="5116244"/>
                <a:ext cx="128290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o-KR" altLang="en-US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오전 </a:t>
                </a:r>
                <a:r>
                  <a:rPr kumimoji="0" lang="en-US" altLang="ko-KR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10:45 </a:t>
                </a:r>
                <a:r>
                  <a:rPr kumimoji="0" lang="ko-KR" altLang="en-US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예배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E1E732F-C818-462D-83A9-6DC4DCE041DA}"/>
                  </a:ext>
                </a:extLst>
              </p:cNvPr>
              <p:cNvSpPr txBox="1"/>
              <p:nvPr/>
            </p:nvSpPr>
            <p:spPr>
              <a:xfrm>
                <a:off x="4596405" y="4837758"/>
                <a:ext cx="128290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o-KR" altLang="en-US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오전 </a:t>
                </a:r>
                <a:r>
                  <a:rPr kumimoji="0" lang="en-US" altLang="ko-KR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09:00 </a:t>
                </a:r>
                <a:r>
                  <a:rPr kumimoji="0" lang="ko-KR" altLang="en-US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예배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2578B42-91F5-4E60-9A59-4D19BBC4E1EB}"/>
                  </a:ext>
                </a:extLst>
              </p:cNvPr>
              <p:cNvSpPr txBox="1"/>
              <p:nvPr/>
            </p:nvSpPr>
            <p:spPr>
              <a:xfrm>
                <a:off x="4596404" y="5669816"/>
                <a:ext cx="197839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o-KR" altLang="en-US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오전 </a:t>
                </a:r>
                <a:r>
                  <a:rPr kumimoji="0" lang="en-US" altLang="ko-KR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10:45  Pre/K</a:t>
                </a:r>
                <a:r>
                  <a:rPr kumimoji="0" lang="ko-KR" altLang="en-US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 </a:t>
                </a:r>
                <a:r>
                  <a:rPr kumimoji="0" lang="en-US" altLang="ko-KR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Worship</a:t>
                </a:r>
                <a:endParaRPr kumimoji="0" lang="ko-KR" altLang="en-US" sz="1000" b="0" i="0" u="none" strike="noStrike" kern="1200" cap="none" spc="-50" normalizeH="0" baseline="0" noProof="0" dirty="0">
                  <a:ln>
                    <a:noFill/>
                  </a:ln>
                  <a:solidFill>
                    <a:srgbClr val="356E95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E5F65D4-DF9F-4443-BED2-6BE4EB013A0B}"/>
                  </a:ext>
                </a:extLst>
              </p:cNvPr>
              <p:cNvSpPr txBox="1"/>
              <p:nvPr/>
            </p:nvSpPr>
            <p:spPr>
              <a:xfrm>
                <a:off x="4596403" y="5947639"/>
                <a:ext cx="197839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o-KR" altLang="en-US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오전 </a:t>
                </a:r>
                <a:r>
                  <a:rPr kumimoji="0" lang="en-US" altLang="ko-KR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10:45  Youth Worship</a:t>
                </a:r>
                <a:endParaRPr kumimoji="0" lang="ko-KR" altLang="en-US" sz="1000" b="0" i="0" u="none" strike="noStrike" kern="1200" cap="none" spc="-50" normalizeH="0" baseline="0" noProof="0" dirty="0">
                  <a:ln>
                    <a:noFill/>
                  </a:ln>
                  <a:solidFill>
                    <a:srgbClr val="356E95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1AADB01-E53A-439D-BEDC-2EC7F64B0FD0}"/>
                  </a:ext>
                </a:extLst>
              </p:cNvPr>
              <p:cNvSpPr txBox="1"/>
              <p:nvPr/>
            </p:nvSpPr>
            <p:spPr>
              <a:xfrm>
                <a:off x="4596403" y="6225521"/>
                <a:ext cx="197839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o-KR" altLang="en-US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오전 </a:t>
                </a:r>
                <a:r>
                  <a:rPr kumimoji="0" lang="en-US" altLang="ko-KR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09:15  EM Worship 1</a:t>
                </a:r>
                <a:endParaRPr kumimoji="0" lang="ko-KR" altLang="en-US" sz="1000" b="0" i="0" u="none" strike="noStrike" kern="1200" cap="none" spc="-50" normalizeH="0" baseline="0" noProof="0" dirty="0">
                  <a:ln>
                    <a:noFill/>
                  </a:ln>
                  <a:solidFill>
                    <a:srgbClr val="356E95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31FF316-E123-4191-AE0C-B712EC017EE9}"/>
                  </a:ext>
                </a:extLst>
              </p:cNvPr>
              <p:cNvSpPr txBox="1"/>
              <p:nvPr/>
            </p:nvSpPr>
            <p:spPr>
              <a:xfrm>
                <a:off x="4597953" y="6501211"/>
                <a:ext cx="197839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o-KR" altLang="en-US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오전 </a:t>
                </a:r>
                <a:r>
                  <a:rPr kumimoji="0" lang="en-US" altLang="ko-KR" sz="1000" b="0" i="0" u="none" strike="noStrike" kern="1200" cap="none" spc="-50" normalizeH="0" baseline="0" noProof="0" dirty="0">
                    <a:ln>
                      <a:noFill/>
                    </a:ln>
                    <a:solidFill>
                      <a:srgbClr val="356E95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10:45  EM Worship 2</a:t>
                </a:r>
                <a:endParaRPr kumimoji="0" lang="ko-KR" altLang="en-US" sz="1000" b="0" i="0" u="none" strike="noStrike" kern="1200" cap="none" spc="-50" normalizeH="0" baseline="0" noProof="0" dirty="0">
                  <a:ln>
                    <a:noFill/>
                  </a:ln>
                  <a:solidFill>
                    <a:srgbClr val="356E95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4532552-5C54-4FC5-A86F-632CDF9E6B47}"/>
                  </a:ext>
                </a:extLst>
              </p:cNvPr>
              <p:cNvSpPr txBox="1"/>
              <p:nvPr/>
            </p:nvSpPr>
            <p:spPr>
              <a:xfrm>
                <a:off x="225541" y="7983600"/>
                <a:ext cx="558165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1200" cap="none" spc="10" normalizeH="0" baseline="0" noProof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*</a:t>
                </a:r>
                <a:r>
                  <a:rPr kumimoji="0" lang="ko-KR" altLang="en-US" sz="1100" b="0" i="0" u="none" strike="noStrike" kern="1200" cap="none" spc="10" normalizeH="0" baseline="0" noProof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현장 예배 오시는 분은 본당입구 헌금함에 넣어 주시기 바랍니다</a:t>
                </a:r>
                <a:endParaRPr kumimoji="0" lang="en-US" sz="1100" b="0" i="0" u="none" strike="noStrike" kern="1200" cap="none" spc="10" normalizeH="0" baseline="0" noProof="0" dirty="0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6D0CD62-680A-4355-B158-62E4974251BD}"/>
                  </a:ext>
                </a:extLst>
              </p:cNvPr>
              <p:cNvSpPr txBox="1"/>
              <p:nvPr/>
            </p:nvSpPr>
            <p:spPr>
              <a:xfrm>
                <a:off x="223867" y="8190867"/>
                <a:ext cx="558165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1200" cap="none" spc="10" normalizeH="0" baseline="0" noProof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*</a:t>
                </a:r>
                <a:r>
                  <a:rPr kumimoji="0" lang="ko-KR" altLang="en-US" sz="1100" b="0" i="0" u="none" strike="noStrike" kern="1200" cap="none" spc="10" normalizeH="0" baseline="0" noProof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Tx/>
                    <a:latin typeface="위메프OTF" panose="020B0600000101010101" pitchFamily="34" charset="-127"/>
                    <a:ea typeface="위메프OTF" panose="020B0600000101010101" pitchFamily="34" charset="-127"/>
                    <a:cs typeface="+mn-cs"/>
                  </a:rPr>
                  <a:t>온라인 예배 드리는 분은 예배 전후 시간에 온라인으로 헌금해 주시기 바랍니다</a:t>
                </a:r>
                <a:endParaRPr kumimoji="0" lang="en-US" sz="1100" b="0" i="0" u="none" strike="noStrike" kern="1200" cap="none" spc="10" normalizeH="0" baseline="0" noProof="0" dirty="0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endParaRPr>
              </a:p>
            </p:txBody>
          </p:sp>
        </p:grpSp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282CE9F7-51C7-48D3-B4E3-7ADD2E5E2086}"/>
                </a:ext>
              </a:extLst>
            </p:cNvPr>
            <p:cNvSpPr/>
            <p:nvPr/>
          </p:nvSpPr>
          <p:spPr>
            <a:xfrm>
              <a:off x="832485" y="8837334"/>
              <a:ext cx="304800" cy="112395"/>
            </a:xfrm>
            <a:prstGeom prst="rect">
              <a:avLst/>
            </a:prstGeom>
            <a:solidFill>
              <a:srgbClr val="3870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2819B6E-9781-4E5C-B84D-10F07DCCD91C}"/>
                </a:ext>
              </a:extLst>
            </p:cNvPr>
            <p:cNvSpPr txBox="1"/>
            <p:nvPr/>
          </p:nvSpPr>
          <p:spPr>
            <a:xfrm>
              <a:off x="786765" y="8789620"/>
              <a:ext cx="18383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bg1"/>
                  </a:solidFill>
                  <a:latin typeface="위메프OTF" panose="020B0600000101010101" pitchFamily="34" charset="-127"/>
                  <a:ea typeface="위메프OTF" panose="020B0600000101010101" pitchFamily="34" charset="-127"/>
                </a:rPr>
                <a:t>2937</a:t>
              </a:r>
              <a:endParaRPr lang="ko-KR" altLang="en-US" sz="800" dirty="0">
                <a:solidFill>
                  <a:schemeClr val="bg1"/>
                </a:solidFill>
                <a:latin typeface="위메프OTF" panose="020B0600000101010101" pitchFamily="34" charset="-127"/>
                <a:ea typeface="위메프OTF" panose="020B0600000101010101" pitchFamily="34" charset="-127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4B2E61D-8847-462B-9ED1-E96BBA76A558}"/>
              </a:ext>
            </a:extLst>
          </p:cNvPr>
          <p:cNvSpPr txBox="1"/>
          <p:nvPr/>
        </p:nvSpPr>
        <p:spPr>
          <a:xfrm>
            <a:off x="230304" y="468528"/>
            <a:ext cx="2946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2022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년 </a:t>
            </a: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10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월 </a:t>
            </a:r>
            <a:r>
              <a:rPr lang="en-US" altLang="ko-KR" sz="1400" dirty="0">
                <a:solidFill>
                  <a:srgbClr val="6C9DB3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30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일 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통권 제</a:t>
            </a: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22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권 </a:t>
            </a:r>
            <a:r>
              <a:rPr lang="en-US" altLang="ko-KR" sz="1400" dirty="0">
                <a:solidFill>
                  <a:srgbClr val="696969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44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12F7F4-7555-42D7-85FA-99AA70A99E87}"/>
              </a:ext>
            </a:extLst>
          </p:cNvPr>
          <p:cNvSpPr txBox="1"/>
          <p:nvPr/>
        </p:nvSpPr>
        <p:spPr>
          <a:xfrm>
            <a:off x="230304" y="1145504"/>
            <a:ext cx="2164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8E8E8E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요한복음</a:t>
            </a: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8E8E8E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(John) 5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8E8E8E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장 </a:t>
            </a: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8E8E8E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1-9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8E8E8E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절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4C5575-10BF-47B5-966D-C08B1DB97F48}"/>
              </a:ext>
            </a:extLst>
          </p:cNvPr>
          <p:cNvSpPr txBox="1"/>
          <p:nvPr/>
        </p:nvSpPr>
        <p:spPr>
          <a:xfrm>
            <a:off x="223867" y="1522455"/>
            <a:ext cx="3928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200" dirty="0">
                <a:solidFill>
                  <a:srgbClr val="6EA3BA"/>
                </a:solidFill>
                <a:latin typeface="위메프OTF Bold" panose="020B0600000101010101" pitchFamily="34" charset="-127"/>
                <a:ea typeface="위메프OTF Bold" panose="020B0600000101010101" pitchFamily="34" charset="-127"/>
              </a:rPr>
              <a:t>예수님이 기적입니다</a:t>
            </a:r>
            <a:endParaRPr kumimoji="0" lang="ko-KR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6EA3BA"/>
              </a:solidFill>
              <a:effectLst/>
              <a:uLnTx/>
              <a:uFillTx/>
              <a:latin typeface="위메프OTF Bold" panose="020B0600000101010101" pitchFamily="34" charset="-127"/>
              <a:ea typeface="위메프OTF Bold" panose="020B0600000101010101" pitchFamily="34" charset="-127"/>
              <a:cs typeface="+mn-cs"/>
            </a:endParaRPr>
          </a:p>
        </p:txBody>
      </p:sp>
      <p:sp>
        <p:nvSpPr>
          <p:cNvPr id="12" name="Control 1">
            <a:extLst>
              <a:ext uri="{FF2B5EF4-FFF2-40B4-BE49-F238E27FC236}">
                <a16:creationId xmlns:a16="http://schemas.microsoft.com/office/drawing/2014/main" id="{D523B909-CA8F-4458-B59D-274327C4BCE3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2422046" y="5929254"/>
            <a:ext cx="2765425" cy="35480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6576AC7-6597-4E8E-9771-AB96B9B80C28}"/>
              </a:ext>
            </a:extLst>
          </p:cNvPr>
          <p:cNvSpPr txBox="1"/>
          <p:nvPr/>
        </p:nvSpPr>
        <p:spPr>
          <a:xfrm>
            <a:off x="534624" y="2611176"/>
            <a:ext cx="3268980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950" dirty="0">
                <a:solidFill>
                  <a:srgbClr val="387096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“</a:t>
            </a:r>
            <a:r>
              <a:rPr lang="ko-KR" altLang="en-US" sz="1950" dirty="0">
                <a:solidFill>
                  <a:srgbClr val="387096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별과 같이 빛나는 교회와 성도</a:t>
            </a:r>
            <a:r>
              <a:rPr lang="en-US" altLang="ko-KR" sz="1950" dirty="0">
                <a:solidFill>
                  <a:srgbClr val="387096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”</a:t>
            </a:r>
            <a:endParaRPr lang="ko-KR" altLang="en-US" sz="1950" dirty="0">
              <a:solidFill>
                <a:srgbClr val="387096"/>
              </a:solidFill>
              <a:latin typeface="위메프OTF" panose="020B0600000101010101" pitchFamily="34" charset="-127"/>
              <a:ea typeface="위메프OTF" panose="020B0600000101010101" pitchFamily="34" charset="-12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5DD88F9-B703-46D9-8CD7-9B8F73EF80BD}"/>
              </a:ext>
            </a:extLst>
          </p:cNvPr>
          <p:cNvSpPr txBox="1"/>
          <p:nvPr/>
        </p:nvSpPr>
        <p:spPr>
          <a:xfrm>
            <a:off x="742950" y="2947703"/>
            <a:ext cx="32689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dirty="0">
                <a:latin typeface="위메프OTF" panose="020B0600000101010101" pitchFamily="34" charset="-127"/>
                <a:ea typeface="위메프OTF" panose="020B0600000101010101" pitchFamily="34" charset="-127"/>
              </a:rPr>
              <a:t>A Church that shines like the Stars</a:t>
            </a:r>
            <a:endParaRPr lang="ko-KR" altLang="en-US" sz="1300" dirty="0">
              <a:latin typeface="위메프OTF" panose="020B0600000101010101" pitchFamily="34" charset="-127"/>
              <a:ea typeface="위메프OTF" panose="020B0600000101010101" pitchFamily="34" charset="-127"/>
            </a:endParaRPr>
          </a:p>
        </p:txBody>
      </p:sp>
      <p:pic>
        <p:nvPicPr>
          <p:cNvPr id="30" name="그림 3">
            <a:extLst>
              <a:ext uri="{FF2B5EF4-FFF2-40B4-BE49-F238E27FC236}">
                <a16:creationId xmlns:a16="http://schemas.microsoft.com/office/drawing/2014/main" id="{BBC477B3-D575-99EC-6741-0A8DB51069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77" b="3977"/>
          <a:stretch/>
        </p:blipFill>
        <p:spPr>
          <a:xfrm>
            <a:off x="4498927" y="418342"/>
            <a:ext cx="1990756" cy="1832415"/>
          </a:xfrm>
          <a:prstGeom prst="rect">
            <a:avLst/>
          </a:prstGeom>
        </p:spPr>
      </p:pic>
      <p:graphicFrame>
        <p:nvGraphicFramePr>
          <p:cNvPr id="2" name="표 30">
            <a:extLst>
              <a:ext uri="{FF2B5EF4-FFF2-40B4-BE49-F238E27FC236}">
                <a16:creationId xmlns:a16="http://schemas.microsoft.com/office/drawing/2014/main" id="{10162017-262D-EF7F-AD6A-AEC105A38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332703"/>
              </p:ext>
            </p:extLst>
          </p:nvPr>
        </p:nvGraphicFramePr>
        <p:xfrm>
          <a:off x="293912" y="3635117"/>
          <a:ext cx="3912326" cy="4134679"/>
        </p:xfrm>
        <a:graphic>
          <a:graphicData uri="http://schemas.openxmlformats.org/drawingml/2006/table">
            <a:tbl>
              <a:tblPr/>
              <a:tblGrid>
                <a:gridCol w="982400">
                  <a:extLst>
                    <a:ext uri="{9D8B030D-6E8A-4147-A177-3AD203B41FA5}">
                      <a16:colId xmlns:a16="http://schemas.microsoft.com/office/drawing/2014/main" val="2753847321"/>
                    </a:ext>
                  </a:extLst>
                </a:gridCol>
                <a:gridCol w="97384">
                  <a:extLst>
                    <a:ext uri="{9D8B030D-6E8A-4147-A177-3AD203B41FA5}">
                      <a16:colId xmlns:a16="http://schemas.microsoft.com/office/drawing/2014/main" val="139561611"/>
                    </a:ext>
                  </a:extLst>
                </a:gridCol>
                <a:gridCol w="2832542">
                  <a:extLst>
                    <a:ext uri="{9D8B030D-6E8A-4147-A177-3AD203B41FA5}">
                      <a16:colId xmlns:a16="http://schemas.microsoft.com/office/drawing/2014/main" val="2698408135"/>
                    </a:ext>
                  </a:extLst>
                </a:gridCol>
              </a:tblGrid>
              <a:tr h="4495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300" kern="1400" dirty="0">
                          <a:ln>
                            <a:noFill/>
                          </a:ln>
                          <a:solidFill>
                            <a:srgbClr val="6C9DB3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묵도</a:t>
                      </a:r>
                    </a:p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6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Call to Worship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</a:t>
                      </a:r>
                      <a:endParaRPr lang="ko-KR" alt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5992" marR="35992" marT="107988" marB="3599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다같이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593883"/>
                  </a:ext>
                </a:extLst>
              </a:tr>
              <a:tr h="4650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300" kern="1400" dirty="0">
                          <a:ln>
                            <a:noFill/>
                          </a:ln>
                          <a:solidFill>
                            <a:srgbClr val="6C9DB3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찬송</a:t>
                      </a:r>
                    </a:p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6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Anthem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</a:t>
                      </a: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5992" marR="35992" marT="71996" marB="3599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찬양하라 복되신 구세주 예수 </a:t>
                      </a:r>
                      <a:r>
                        <a:rPr lang="en-US" altLang="ko-KR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(</a:t>
                      </a:r>
                      <a:r>
                        <a:rPr lang="ko-KR" altLang="en-US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찬 </a:t>
                      </a:r>
                      <a:r>
                        <a:rPr lang="en-US" altLang="ko-KR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31</a:t>
                      </a:r>
                      <a:r>
                        <a:rPr lang="ko-KR" altLang="en-US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장</a:t>
                      </a:r>
                      <a:r>
                        <a:rPr lang="en-US" altLang="ko-KR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)</a:t>
                      </a: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858585"/>
                        </a:solidFill>
                        <a:effectLst/>
                        <a:latin typeface="위메프OTF" panose="020B0600000101010101" pitchFamily="34" charset="-127"/>
                        <a:ea typeface="위메프OTF" panose="020B0600000101010101" pitchFamily="34" charset="-127"/>
                      </a:endParaRPr>
                    </a:p>
                  </a:txBody>
                  <a:tcPr marL="35992" marR="35992" marT="71996" marB="3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407641"/>
                  </a:ext>
                </a:extLst>
              </a:tr>
              <a:tr h="46247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300" kern="1400" dirty="0">
                          <a:ln>
                            <a:noFill/>
                          </a:ln>
                          <a:solidFill>
                            <a:srgbClr val="6C9DB3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기도</a:t>
                      </a:r>
                    </a:p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6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Prayer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</a:t>
                      </a: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5992" marR="35992" marT="107988" marB="3599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200" kern="1400" dirty="0" err="1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임상기</a:t>
                      </a:r>
                      <a:r>
                        <a:rPr lang="ko-KR" altLang="en-US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 목자 </a:t>
                      </a:r>
                      <a:r>
                        <a:rPr lang="en-US" altLang="ko-KR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(</a:t>
                      </a:r>
                      <a:r>
                        <a:rPr lang="ko-KR" altLang="en-US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순종</a:t>
                      </a:r>
                      <a:r>
                        <a:rPr lang="en-US" altLang="ko-KR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)</a:t>
                      </a: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858585"/>
                        </a:solidFill>
                        <a:effectLst/>
                        <a:latin typeface="위메프OTF" panose="020B0600000101010101" pitchFamily="34" charset="-127"/>
                        <a:ea typeface="위메프OTF" panose="020B0600000101010101" pitchFamily="34" charset="-127"/>
                      </a:endParaRPr>
                    </a:p>
                  </a:txBody>
                  <a:tcPr marL="35992" marR="35992" marT="107988" marB="3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10276"/>
                  </a:ext>
                </a:extLst>
              </a:tr>
              <a:tr h="4963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kumimoji="0" lang="ko-KR" altLang="en-US" sz="1300" b="0" i="0" u="none" strike="noStrike" kern="1400" cap="none" spc="0" normalizeH="0" baseline="0" noProof="0" dirty="0" err="1">
                          <a:ln>
                            <a:noFill/>
                          </a:ln>
                          <a:solidFill>
                            <a:srgbClr val="6C9DB3"/>
                          </a:solidFill>
                          <a:effectLst/>
                          <a:uLnTx/>
                          <a:uFillTx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  <a:cs typeface="+mn-cs"/>
                        </a:rPr>
                        <a:t>특송</a:t>
                      </a:r>
                      <a:endParaRPr kumimoji="0" lang="en-US" altLang="ko-KR" sz="1300" b="0" i="0" u="none" strike="noStrike" kern="1400" cap="none" spc="0" normalizeH="0" baseline="0" noProof="0" dirty="0">
                        <a:ln>
                          <a:noFill/>
                        </a:ln>
                        <a:solidFill>
                          <a:srgbClr val="6C9DB3"/>
                        </a:solidFill>
                        <a:effectLst/>
                        <a:uLnTx/>
                        <a:uFillTx/>
                        <a:latin typeface="위메프OTF Bold" panose="020B0600000101010101" pitchFamily="34" charset="-127"/>
                        <a:ea typeface="위메프OTF Bold" panose="020B0600000101010101" pitchFamily="34" charset="-127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600" b="0" i="0" u="none" strike="noStrike" kern="1400" cap="none" spc="0" normalizeH="0" baseline="0" noProof="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uLnTx/>
                          <a:uFillTx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  <a:cs typeface="+mn-cs"/>
                        </a:rPr>
                        <a:t>Special Song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5992" marR="35992" marT="107988" marB="3599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우리 </a:t>
                      </a:r>
                      <a:endParaRPr lang="en-US" altLang="ko-KR" sz="1200" kern="1400" dirty="0">
                        <a:ln>
                          <a:noFill/>
                        </a:ln>
                        <a:solidFill>
                          <a:srgbClr val="858585"/>
                        </a:solidFill>
                        <a:effectLst/>
                        <a:latin typeface="위메프OTF" panose="020B0600000101010101" pitchFamily="34" charset="-127"/>
                        <a:ea typeface="위메프OTF" panose="020B0600000101010101" pitchFamily="34" charset="-127"/>
                      </a:endParaRPr>
                    </a:p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연합 중창단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545371"/>
                  </a:ext>
                </a:extLst>
              </a:tr>
              <a:tr h="4963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300" kern="1400" dirty="0">
                          <a:ln>
                            <a:noFill/>
                          </a:ln>
                          <a:solidFill>
                            <a:srgbClr val="6C9DB3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교회소식</a:t>
                      </a:r>
                    </a:p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6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Announcement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</a:t>
                      </a: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5992" marR="35992" marT="107988" marB="3599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광고</a:t>
                      </a: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858585"/>
                        </a:solidFill>
                        <a:effectLst/>
                        <a:latin typeface="위메프OTF" panose="020B0600000101010101" pitchFamily="34" charset="-127"/>
                        <a:ea typeface="위메프OTF" panose="020B0600000101010101" pitchFamily="34" charset="-127"/>
                      </a:endParaRPr>
                    </a:p>
                  </a:txBody>
                  <a:tcPr marL="35992" marR="35992" marT="107988" marB="3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408551"/>
                  </a:ext>
                </a:extLst>
              </a:tr>
              <a:tr h="4963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300" kern="1400" dirty="0" err="1">
                          <a:ln>
                            <a:noFill/>
                          </a:ln>
                          <a:solidFill>
                            <a:srgbClr val="6C9DB3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성경봉독</a:t>
                      </a:r>
                      <a:endParaRPr lang="ko-KR" altLang="en-US" sz="1300" kern="1400" dirty="0">
                        <a:ln>
                          <a:noFill/>
                        </a:ln>
                        <a:solidFill>
                          <a:srgbClr val="6C9DB3"/>
                        </a:solidFill>
                        <a:effectLst/>
                        <a:latin typeface="위메프OTF Bold" panose="020B0600000101010101" pitchFamily="34" charset="-127"/>
                        <a:ea typeface="위메프OTF Bold" panose="020B0600000101010101" pitchFamily="34" charset="-127"/>
                      </a:endParaRPr>
                    </a:p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6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Scripture Reading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</a:t>
                      </a: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5992" marR="35992" marT="107988" marB="3599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요한복음</a:t>
                      </a:r>
                      <a:r>
                        <a:rPr lang="en-US" altLang="ko-KR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(John) 5</a:t>
                      </a:r>
                      <a:r>
                        <a:rPr lang="ko-KR" altLang="en-US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장 </a:t>
                      </a:r>
                      <a:r>
                        <a:rPr lang="en-US" altLang="ko-KR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1-9</a:t>
                      </a:r>
                      <a:r>
                        <a:rPr lang="ko-KR" altLang="en-US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절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32244"/>
                  </a:ext>
                </a:extLst>
              </a:tr>
              <a:tr h="4963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300" kern="1400" dirty="0">
                          <a:ln>
                            <a:noFill/>
                          </a:ln>
                          <a:solidFill>
                            <a:srgbClr val="6C9DB3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설교</a:t>
                      </a:r>
                    </a:p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6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Sermon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</a:t>
                      </a: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5992" marR="35992" marT="35992" marB="3599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1200" b="1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예수님이 기적입니다</a:t>
                      </a:r>
                      <a:endParaRPr lang="en-US" altLang="ko-KR" sz="1200" b="1" kern="1400" dirty="0">
                        <a:ln>
                          <a:noFill/>
                        </a:ln>
                        <a:solidFill>
                          <a:srgbClr val="858585"/>
                        </a:solidFill>
                        <a:effectLst/>
                        <a:latin typeface="위메프OTF" panose="020B0600000101010101" pitchFamily="34" charset="-127"/>
                        <a:ea typeface="위메프OTF" panose="020B0600000101010101" pitchFamily="34" charset="-127"/>
                      </a:endParaRPr>
                    </a:p>
                    <a:p>
                      <a:pPr marR="0" indent="0" algn="just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임용우 목사</a:t>
                      </a:r>
                    </a:p>
                  </a:txBody>
                  <a:tcPr marL="35992" marR="35992" marT="35992" marB="3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255423"/>
                  </a:ext>
                </a:extLst>
              </a:tr>
              <a:tr h="39610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300" kern="1400" dirty="0">
                          <a:ln>
                            <a:noFill/>
                          </a:ln>
                          <a:solidFill>
                            <a:srgbClr val="6C9DB3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찬양</a:t>
                      </a:r>
                    </a:p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6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Hymn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</a:t>
                      </a: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5992" marR="35992" marT="107988" marB="3599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나의 갈 길 다 가도록 </a:t>
                      </a:r>
                      <a:r>
                        <a:rPr lang="en-US" altLang="ko-KR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(</a:t>
                      </a:r>
                      <a:r>
                        <a:rPr lang="ko-KR" altLang="en-US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찬 </a:t>
                      </a:r>
                      <a:r>
                        <a:rPr lang="en-US" altLang="ko-KR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384</a:t>
                      </a:r>
                      <a:r>
                        <a:rPr lang="ko-KR" altLang="en-US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장</a:t>
                      </a:r>
                      <a:r>
                        <a:rPr lang="en-US" altLang="ko-KR" sz="10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)</a:t>
                      </a: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858585"/>
                        </a:solidFill>
                        <a:effectLst/>
                        <a:latin typeface="위메프OTF" panose="020B0600000101010101" pitchFamily="34" charset="-127"/>
                        <a:ea typeface="위메프OTF" panose="020B0600000101010101" pitchFamily="34" charset="-127"/>
                      </a:endParaRPr>
                    </a:p>
                  </a:txBody>
                  <a:tcPr marL="35992" marR="35992" marT="107988" marB="3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839675"/>
                  </a:ext>
                </a:extLst>
              </a:tr>
              <a:tr h="37603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300" kern="1400" dirty="0">
                          <a:ln>
                            <a:noFill/>
                          </a:ln>
                          <a:solidFill>
                            <a:srgbClr val="6C9DB3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축도</a:t>
                      </a:r>
                    </a:p>
                    <a:p>
                      <a:pPr marR="0" indent="0" algn="l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6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 Bold" panose="020B0600000101010101" pitchFamily="34" charset="-127"/>
                          <a:ea typeface="위메프OTF Bold" panose="020B0600000101010101" pitchFamily="34" charset="-127"/>
                        </a:rPr>
                        <a:t>Benediction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</a:t>
                      </a:r>
                      <a:endParaRPr lang="ko-KR" alt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5992" marR="35992" marT="107988" marB="3599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임용우 목사</a:t>
                      </a:r>
                    </a:p>
                    <a:p>
                      <a:pPr marR="0" indent="0" algn="just" rtl="0">
                        <a:lnSpc>
                          <a:spcPct val="2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1200" kern="1400" dirty="0">
                          <a:ln>
                            <a:noFill/>
                          </a:ln>
                          <a:solidFill>
                            <a:srgbClr val="858585"/>
                          </a:solidFill>
                          <a:effectLst/>
                          <a:latin typeface="위메프OTF" panose="020B0600000101010101" pitchFamily="34" charset="-127"/>
                          <a:ea typeface="위메프OTF" panose="020B0600000101010101" pitchFamily="34" charset="-127"/>
                        </a:rPr>
                        <a:t> </a:t>
                      </a:r>
                    </a:p>
                  </a:txBody>
                  <a:tcPr marL="35992" marR="35992" marT="107988" marB="3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786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940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0632210F-60A6-4E74-B8C9-1CAEFDBF3583}"/>
              </a:ext>
            </a:extLst>
          </p:cNvPr>
          <p:cNvGrpSpPr/>
          <p:nvPr/>
        </p:nvGrpSpPr>
        <p:grpSpPr>
          <a:xfrm>
            <a:off x="-99008" y="13516"/>
            <a:ext cx="7056015" cy="9130484"/>
            <a:chOff x="-99008" y="13516"/>
            <a:chExt cx="7056015" cy="9130484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5DE3B098-B808-480C-81A2-FC639B21CE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008" y="13516"/>
              <a:ext cx="7056015" cy="9130484"/>
            </a:xfrm>
            <a:prstGeom prst="rect">
              <a:avLst/>
            </a:prstGeom>
          </p:spPr>
        </p:pic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61829EBF-0826-47E5-8974-17D6E12B4D9A}"/>
                </a:ext>
              </a:extLst>
            </p:cNvPr>
            <p:cNvSpPr/>
            <p:nvPr/>
          </p:nvSpPr>
          <p:spPr>
            <a:xfrm>
              <a:off x="809625" y="8837334"/>
              <a:ext cx="304800" cy="112395"/>
            </a:xfrm>
            <a:prstGeom prst="rect">
              <a:avLst/>
            </a:prstGeom>
            <a:solidFill>
              <a:srgbClr val="3870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131C3EF-5C55-4FB7-A0AD-028D92787350}"/>
                </a:ext>
              </a:extLst>
            </p:cNvPr>
            <p:cNvSpPr txBox="1"/>
            <p:nvPr/>
          </p:nvSpPr>
          <p:spPr>
            <a:xfrm>
              <a:off x="763905" y="8789620"/>
              <a:ext cx="18383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위메프OTF" panose="020B0600000101010101" pitchFamily="34" charset="-127"/>
                  <a:ea typeface="위메프OTF" panose="020B0600000101010101" pitchFamily="34" charset="-127"/>
                  <a:cs typeface="+mn-cs"/>
                </a:rPr>
                <a:t>2937</a:t>
              </a:r>
              <a:endParaRPr kumimoji="0" lang="ko-KR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C3B8B13-78CB-45EC-BE5C-9FF007191ECE}"/>
              </a:ext>
            </a:extLst>
          </p:cNvPr>
          <p:cNvSpPr txBox="1"/>
          <p:nvPr/>
        </p:nvSpPr>
        <p:spPr>
          <a:xfrm>
            <a:off x="278010" y="402765"/>
            <a:ext cx="2946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2022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년 </a:t>
            </a: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10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월 </a:t>
            </a:r>
            <a:r>
              <a:rPr lang="en-US" altLang="ko-KR" sz="1400" dirty="0">
                <a:solidFill>
                  <a:srgbClr val="6C9DB3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30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일 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통권 제</a:t>
            </a: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22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권 </a:t>
            </a:r>
            <a:r>
              <a:rPr lang="en-US" altLang="ko-KR" sz="1400" dirty="0">
                <a:solidFill>
                  <a:srgbClr val="696969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44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3A9885-DD04-4D26-BC41-9A384A89AF8E}"/>
              </a:ext>
            </a:extLst>
          </p:cNvPr>
          <p:cNvSpPr txBox="1"/>
          <p:nvPr/>
        </p:nvSpPr>
        <p:spPr>
          <a:xfrm>
            <a:off x="278010" y="1119092"/>
            <a:ext cx="169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87096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환영합니다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8304FC-B103-4396-B8D7-9B597D7C1018}"/>
              </a:ext>
            </a:extLst>
          </p:cNvPr>
          <p:cNvSpPr txBox="1"/>
          <p:nvPr/>
        </p:nvSpPr>
        <p:spPr>
          <a:xfrm>
            <a:off x="278010" y="1399722"/>
            <a:ext cx="5590674" cy="471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워싱턴성광교회를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방문해 주신 모든 분들을 환영하고 축복합니다</a:t>
            </a: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예배 후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, </a:t>
            </a:r>
            <a:r>
              <a:rPr kumimoji="0" lang="ko-KR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새가족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 </a:t>
            </a:r>
            <a:r>
              <a:rPr kumimoji="0" lang="ko-KR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환영실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(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본당 아래층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)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로 내려오시면 교회에 대한 소개와 안내를 받으실 수 있습니다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BE2445-A128-4F7C-963E-1CE4093E5E09}"/>
              </a:ext>
            </a:extLst>
          </p:cNvPr>
          <p:cNvSpPr txBox="1"/>
          <p:nvPr/>
        </p:nvSpPr>
        <p:spPr>
          <a:xfrm>
            <a:off x="268385" y="2266987"/>
            <a:ext cx="169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87096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교회소식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57BB0D3C-A8CB-43BA-9F1F-DB28299D17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41" y="8150087"/>
            <a:ext cx="1978397" cy="139892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7F368DD-F8DC-49F0-AEFF-FC666786C6BB}"/>
              </a:ext>
            </a:extLst>
          </p:cNvPr>
          <p:cNvSpPr txBox="1"/>
          <p:nvPr/>
        </p:nvSpPr>
        <p:spPr>
          <a:xfrm>
            <a:off x="291535" y="2628934"/>
            <a:ext cx="6503500" cy="3544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1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1</a:t>
            </a:r>
            <a:r>
              <a:rPr kumimoji="0" lang="en-US" altLang="ko-KR" sz="1000" b="1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. </a:t>
            </a:r>
            <a:r>
              <a:rPr lang="ko-KR" altLang="en-US" sz="1000" b="1" dirty="0">
                <a:solidFill>
                  <a:srgbClr val="696969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 새가족환영</a:t>
            </a:r>
            <a:endParaRPr kumimoji="0" lang="ko-KR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          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• </a:t>
            </a:r>
            <a:r>
              <a:rPr kumimoji="0" lang="ko-KR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워싱턴성광교회에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오신 새가족들을 환영하고 축복합니다</a:t>
            </a: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 </a:t>
            </a:r>
            <a:r>
              <a:rPr kumimoji="0" lang="en-US" altLang="ko-KR" sz="1200" b="1" i="1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2</a:t>
            </a:r>
            <a:r>
              <a:rPr kumimoji="0" lang="en-US" altLang="ko-KR" sz="1000" b="1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. </a:t>
            </a:r>
            <a:r>
              <a:rPr lang="ko-KR" altLang="en-US" sz="1000" b="1" dirty="0">
                <a:solidFill>
                  <a:srgbClr val="696969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마스크 착용 안내</a:t>
            </a:r>
            <a:endParaRPr lang="en-US" altLang="ko-KR" sz="1000" b="1" dirty="0">
              <a:solidFill>
                <a:srgbClr val="696969"/>
              </a:solidFill>
              <a:latin typeface="위메프OTF" panose="020B0600000101010101" pitchFamily="34" charset="-127"/>
              <a:ea typeface="위메프OTF" panose="020B0600000101010101" pitchFamily="34" charset="-127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          • 11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월부터  교회의 모든 모임과 예배 참석 시 마스크 착용은 본인의 선택으로 합니다</a:t>
            </a: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1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3</a:t>
            </a:r>
            <a:r>
              <a:rPr kumimoji="0" lang="en-US" altLang="ko-KR" sz="1000" b="1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. Daylight Savings End</a:t>
            </a: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          •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일정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:  11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월 </a:t>
            </a:r>
            <a:r>
              <a:rPr lang="en-US" altLang="ko-KR" sz="1000" dirty="0">
                <a:solidFill>
                  <a:srgbClr val="696969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6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일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(</a:t>
            </a:r>
            <a:r>
              <a:rPr lang="ko-KR" altLang="en-US" sz="1000" dirty="0">
                <a:solidFill>
                  <a:srgbClr val="696969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주일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)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오전 </a:t>
            </a:r>
            <a:r>
              <a:rPr lang="en-US" altLang="ko-KR" sz="1000" dirty="0">
                <a:solidFill>
                  <a:srgbClr val="696969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2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시가 오전 </a:t>
            </a:r>
            <a:r>
              <a:rPr lang="en-US" altLang="ko-KR" sz="1000" dirty="0">
                <a:solidFill>
                  <a:srgbClr val="696969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1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시로 변경</a:t>
            </a: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1" i="1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1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4</a:t>
            </a:r>
            <a:r>
              <a:rPr kumimoji="0" lang="en-US" altLang="ko-KR" sz="1000" b="1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. 2</a:t>
            </a:r>
            <a:r>
              <a:rPr kumimoji="0" lang="ko-KR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기 다니엘 중보기도용사 모집</a:t>
            </a:r>
            <a:endParaRPr kumimoji="0" lang="en-US" altLang="ko-KR" sz="1000" b="1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          • </a:t>
            </a:r>
            <a:r>
              <a:rPr lang="ko-KR" altLang="en-US" sz="1000" dirty="0">
                <a:solidFill>
                  <a:srgbClr val="696969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서약기간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: 2022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년 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12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월 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1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일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-2023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년 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5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월 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31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일 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(6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개월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) </a:t>
            </a: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          •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모집 마감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: 11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월 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13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일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(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주일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          •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문의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: </a:t>
            </a:r>
            <a:r>
              <a:rPr lang="ko-KR" altLang="en-US" sz="1000" dirty="0" err="1">
                <a:solidFill>
                  <a:srgbClr val="696969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구자헌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장로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(703-597-9192)</a:t>
            </a: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1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5</a:t>
            </a:r>
            <a:r>
              <a:rPr kumimoji="0" lang="en-US" altLang="ko-KR" sz="1000" b="1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. Christmas Shoe Box</a:t>
            </a: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          •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학용품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,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아이들 액세서리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,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장난감 등의 다양한 선물을 담아 선교지 어린아이들에게 전달</a:t>
            </a: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          •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마감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: 11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월 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13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일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(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주일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)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까지 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Drop Off(</a:t>
            </a:r>
            <a:r>
              <a:rPr kumimoji="0" lang="ko-KR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친교실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          •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문의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: </a:t>
            </a:r>
            <a:r>
              <a:rPr kumimoji="0" lang="ko-KR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송희선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집사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(703-862-8817)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8E013-C5FA-15C6-D6A7-138CFED50BD0}"/>
              </a:ext>
            </a:extLst>
          </p:cNvPr>
          <p:cNvSpPr txBox="1"/>
          <p:nvPr/>
        </p:nvSpPr>
        <p:spPr>
          <a:xfrm>
            <a:off x="289585" y="6786211"/>
            <a:ext cx="169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87096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교회 셔틀 안내</a:t>
            </a:r>
          </a:p>
        </p:txBody>
      </p:sp>
      <p:graphicFrame>
        <p:nvGraphicFramePr>
          <p:cNvPr id="11" name="표 16">
            <a:extLst>
              <a:ext uri="{FF2B5EF4-FFF2-40B4-BE49-F238E27FC236}">
                <a16:creationId xmlns:a16="http://schemas.microsoft.com/office/drawing/2014/main" id="{835DB980-D22A-89A4-52C3-375F22767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970994"/>
              </p:ext>
            </p:extLst>
          </p:nvPr>
        </p:nvGraphicFramePr>
        <p:xfrm>
          <a:off x="470268" y="7213388"/>
          <a:ext cx="5590674" cy="929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655">
                  <a:extLst>
                    <a:ext uri="{9D8B030D-6E8A-4147-A177-3AD203B41FA5}">
                      <a16:colId xmlns:a16="http://schemas.microsoft.com/office/drawing/2014/main" val="3675182031"/>
                    </a:ext>
                  </a:extLst>
                </a:gridCol>
                <a:gridCol w="1082842">
                  <a:extLst>
                    <a:ext uri="{9D8B030D-6E8A-4147-A177-3AD203B41FA5}">
                      <a16:colId xmlns:a16="http://schemas.microsoft.com/office/drawing/2014/main" val="1205480408"/>
                    </a:ext>
                  </a:extLst>
                </a:gridCol>
                <a:gridCol w="895840">
                  <a:extLst>
                    <a:ext uri="{9D8B030D-6E8A-4147-A177-3AD203B41FA5}">
                      <a16:colId xmlns:a16="http://schemas.microsoft.com/office/drawing/2014/main" val="954996622"/>
                    </a:ext>
                  </a:extLst>
                </a:gridCol>
                <a:gridCol w="931779">
                  <a:extLst>
                    <a:ext uri="{9D8B030D-6E8A-4147-A177-3AD203B41FA5}">
                      <a16:colId xmlns:a16="http://schemas.microsoft.com/office/drawing/2014/main" val="1684727821"/>
                    </a:ext>
                  </a:extLst>
                </a:gridCol>
                <a:gridCol w="931779">
                  <a:extLst>
                    <a:ext uri="{9D8B030D-6E8A-4147-A177-3AD203B41FA5}">
                      <a16:colId xmlns:a16="http://schemas.microsoft.com/office/drawing/2014/main" val="3632454046"/>
                    </a:ext>
                  </a:extLst>
                </a:gridCol>
                <a:gridCol w="931779">
                  <a:extLst>
                    <a:ext uri="{9D8B030D-6E8A-4147-A177-3AD203B41FA5}">
                      <a16:colId xmlns:a16="http://schemas.microsoft.com/office/drawing/2014/main" val="2860699060"/>
                    </a:ext>
                  </a:extLst>
                </a:gridCol>
              </a:tblGrid>
              <a:tr h="30974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목적지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차량운행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목적지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차량운행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목적지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차량운행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84050"/>
                  </a:ext>
                </a:extLst>
              </a:tr>
              <a:tr h="30974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DC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err="1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윤석상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McLean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err="1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박광모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Annandale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홍민기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709840"/>
                  </a:ext>
                </a:extLst>
              </a:tr>
              <a:tr h="30974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Arlington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err="1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임연규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, 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강정옥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Evergreen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err="1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위요엘</a:t>
                      </a:r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147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50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0632210F-60A6-4E74-B8C9-1CAEFDBF3583}"/>
              </a:ext>
            </a:extLst>
          </p:cNvPr>
          <p:cNvGrpSpPr/>
          <p:nvPr/>
        </p:nvGrpSpPr>
        <p:grpSpPr>
          <a:xfrm>
            <a:off x="-99008" y="13516"/>
            <a:ext cx="7056015" cy="9130484"/>
            <a:chOff x="-99008" y="13516"/>
            <a:chExt cx="7056015" cy="9130484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5DE3B098-B808-480C-81A2-FC639B21CE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008" y="13516"/>
              <a:ext cx="7056015" cy="9130484"/>
            </a:xfrm>
            <a:prstGeom prst="rect">
              <a:avLst/>
            </a:prstGeom>
          </p:spPr>
        </p:pic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61829EBF-0826-47E5-8974-17D6E12B4D9A}"/>
                </a:ext>
              </a:extLst>
            </p:cNvPr>
            <p:cNvSpPr/>
            <p:nvPr/>
          </p:nvSpPr>
          <p:spPr>
            <a:xfrm>
              <a:off x="809625" y="8837334"/>
              <a:ext cx="304800" cy="112395"/>
            </a:xfrm>
            <a:prstGeom prst="rect">
              <a:avLst/>
            </a:prstGeom>
            <a:solidFill>
              <a:srgbClr val="3870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131C3EF-5C55-4FB7-A0AD-028D92787350}"/>
                </a:ext>
              </a:extLst>
            </p:cNvPr>
            <p:cNvSpPr txBox="1"/>
            <p:nvPr/>
          </p:nvSpPr>
          <p:spPr>
            <a:xfrm>
              <a:off x="763905" y="8789620"/>
              <a:ext cx="18383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bg1"/>
                  </a:solidFill>
                  <a:latin typeface="위메프OTF" panose="020B0600000101010101" pitchFamily="34" charset="-127"/>
                  <a:ea typeface="위메프OTF" panose="020B0600000101010101" pitchFamily="34" charset="-127"/>
                </a:rPr>
                <a:t>2937</a:t>
              </a:r>
              <a:endParaRPr lang="ko-KR" altLang="en-US" sz="800" dirty="0">
                <a:solidFill>
                  <a:schemeClr val="bg1"/>
                </a:solidFill>
                <a:latin typeface="위메프OTF" panose="020B0600000101010101" pitchFamily="34" charset="-127"/>
                <a:ea typeface="위메프OTF" panose="020B0600000101010101" pitchFamily="34" charset="-127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C3B8B13-78CB-45EC-BE5C-9FF007191ECE}"/>
              </a:ext>
            </a:extLst>
          </p:cNvPr>
          <p:cNvSpPr txBox="1"/>
          <p:nvPr/>
        </p:nvSpPr>
        <p:spPr>
          <a:xfrm>
            <a:off x="278010" y="402765"/>
            <a:ext cx="2946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2022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년 </a:t>
            </a: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10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월 </a:t>
            </a:r>
            <a:r>
              <a:rPr lang="en-US" altLang="ko-KR" sz="1400" dirty="0">
                <a:solidFill>
                  <a:srgbClr val="6C9DB3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30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C9DB3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일 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통권 제</a:t>
            </a: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22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권 </a:t>
            </a:r>
            <a:r>
              <a:rPr lang="en-US" altLang="ko-KR" sz="1400" dirty="0">
                <a:solidFill>
                  <a:srgbClr val="696969"/>
                </a:solidFill>
                <a:latin typeface="위메프OTF" panose="020B0600000101010101" pitchFamily="34" charset="-127"/>
                <a:ea typeface="위메프OTF" panose="020B0600000101010101" pitchFamily="34" charset="-127"/>
              </a:rPr>
              <a:t>44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호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57BB0D3C-A8CB-43BA-9F1F-DB28299D17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41" y="8150087"/>
            <a:ext cx="1978397" cy="139892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A62C1D1-E8CF-CBAD-06C0-B95D8C1D1544}"/>
              </a:ext>
            </a:extLst>
          </p:cNvPr>
          <p:cNvSpPr txBox="1"/>
          <p:nvPr/>
        </p:nvSpPr>
        <p:spPr>
          <a:xfrm>
            <a:off x="279960" y="4383944"/>
            <a:ext cx="2728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87096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중보기도 신청 안내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686E22-5A1D-E5CF-5932-DE6FD77CBBB9}"/>
              </a:ext>
            </a:extLst>
          </p:cNvPr>
          <p:cNvSpPr txBox="1"/>
          <p:nvPr/>
        </p:nvSpPr>
        <p:spPr>
          <a:xfrm>
            <a:off x="307010" y="4752774"/>
            <a:ext cx="5994454" cy="659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중보기도 신청을 받습니다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.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긴급 중보기도가 필요하시면 아래 연락처로 기도제목을 보내주십시오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교역자들이 마음을 모아 함께 기도하겠습니다                   </a:t>
            </a: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문의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: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이영순 전도사 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(703-732-0114)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위메프OTF" panose="020B0600000101010101" pitchFamily="34" charset="-127"/>
              <a:ea typeface="위메프OTF" panose="020B0600000101010101" pitchFamily="34" charset="-127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EB3DE2-9EAC-5227-C841-55EDE9359A26}"/>
              </a:ext>
            </a:extLst>
          </p:cNvPr>
          <p:cNvSpPr txBox="1"/>
          <p:nvPr/>
        </p:nvSpPr>
        <p:spPr>
          <a:xfrm>
            <a:off x="299209" y="1204094"/>
            <a:ext cx="295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87096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출석 및 헌금 통계</a:t>
            </a:r>
          </a:p>
        </p:txBody>
      </p:sp>
      <p:graphicFrame>
        <p:nvGraphicFramePr>
          <p:cNvPr id="19" name="표 16">
            <a:extLst>
              <a:ext uri="{FF2B5EF4-FFF2-40B4-BE49-F238E27FC236}">
                <a16:creationId xmlns:a16="http://schemas.microsoft.com/office/drawing/2014/main" id="{FD8A9ED2-BCE5-56E4-AE42-9FEF7DC07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390287"/>
              </p:ext>
            </p:extLst>
          </p:nvPr>
        </p:nvGraphicFramePr>
        <p:xfrm>
          <a:off x="516593" y="1636262"/>
          <a:ext cx="5553972" cy="929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662">
                  <a:extLst>
                    <a:ext uri="{9D8B030D-6E8A-4147-A177-3AD203B41FA5}">
                      <a16:colId xmlns:a16="http://schemas.microsoft.com/office/drawing/2014/main" val="3675182031"/>
                    </a:ext>
                  </a:extLst>
                </a:gridCol>
                <a:gridCol w="925662">
                  <a:extLst>
                    <a:ext uri="{9D8B030D-6E8A-4147-A177-3AD203B41FA5}">
                      <a16:colId xmlns:a16="http://schemas.microsoft.com/office/drawing/2014/main" val="1205480408"/>
                    </a:ext>
                  </a:extLst>
                </a:gridCol>
                <a:gridCol w="925662">
                  <a:extLst>
                    <a:ext uri="{9D8B030D-6E8A-4147-A177-3AD203B41FA5}">
                      <a16:colId xmlns:a16="http://schemas.microsoft.com/office/drawing/2014/main" val="954996622"/>
                    </a:ext>
                  </a:extLst>
                </a:gridCol>
                <a:gridCol w="925662">
                  <a:extLst>
                    <a:ext uri="{9D8B030D-6E8A-4147-A177-3AD203B41FA5}">
                      <a16:colId xmlns:a16="http://schemas.microsoft.com/office/drawing/2014/main" val="1684727821"/>
                    </a:ext>
                  </a:extLst>
                </a:gridCol>
                <a:gridCol w="925662">
                  <a:extLst>
                    <a:ext uri="{9D8B030D-6E8A-4147-A177-3AD203B41FA5}">
                      <a16:colId xmlns:a16="http://schemas.microsoft.com/office/drawing/2014/main" val="3632454046"/>
                    </a:ext>
                  </a:extLst>
                </a:gridCol>
                <a:gridCol w="925662">
                  <a:extLst>
                    <a:ext uri="{9D8B030D-6E8A-4147-A177-3AD203B41FA5}">
                      <a16:colId xmlns:a16="http://schemas.microsoft.com/office/drawing/2014/main" val="2860699060"/>
                    </a:ext>
                  </a:extLst>
                </a:gridCol>
              </a:tblGrid>
              <a:tr h="30974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1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부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144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EM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112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청년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24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84050"/>
                  </a:ext>
                </a:extLst>
              </a:tr>
              <a:tr h="309749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2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부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209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Children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99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Youth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61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709840"/>
                  </a:ext>
                </a:extLst>
              </a:tr>
              <a:tr h="30974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수요예배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104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토요예배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163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헌금 총액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$43,169.</a:t>
                      </a:r>
                      <a:r>
                        <a:rPr lang="en-US" sz="1000" b="0" baseline="30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62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147825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E9FC6607-874F-909E-4DEF-A7685EDA6754}"/>
              </a:ext>
            </a:extLst>
          </p:cNvPr>
          <p:cNvSpPr txBox="1"/>
          <p:nvPr/>
        </p:nvSpPr>
        <p:spPr>
          <a:xfrm>
            <a:off x="299209" y="3056623"/>
            <a:ext cx="295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87096"/>
                </a:solidFill>
                <a:effectLst/>
                <a:uLnTx/>
                <a:uFillTx/>
                <a:latin typeface="위메프OTF" panose="020B0600000101010101" pitchFamily="34" charset="-127"/>
                <a:ea typeface="위메프OTF" panose="020B0600000101010101" pitchFamily="34" charset="-127"/>
                <a:cs typeface="+mn-cs"/>
              </a:rPr>
              <a:t>비전센터 건축 헌금</a:t>
            </a:r>
          </a:p>
        </p:txBody>
      </p:sp>
      <p:graphicFrame>
        <p:nvGraphicFramePr>
          <p:cNvPr id="21" name="표 16">
            <a:extLst>
              <a:ext uri="{FF2B5EF4-FFF2-40B4-BE49-F238E27FC236}">
                <a16:creationId xmlns:a16="http://schemas.microsoft.com/office/drawing/2014/main" id="{4A54B2EC-DBC4-A710-0091-B57FF9C7F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907346"/>
              </p:ext>
            </p:extLst>
          </p:nvPr>
        </p:nvGraphicFramePr>
        <p:xfrm>
          <a:off x="539165" y="3491515"/>
          <a:ext cx="5553651" cy="309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930">
                  <a:extLst>
                    <a:ext uri="{9D8B030D-6E8A-4147-A177-3AD203B41FA5}">
                      <a16:colId xmlns:a16="http://schemas.microsoft.com/office/drawing/2014/main" val="3675182031"/>
                    </a:ext>
                  </a:extLst>
                </a:gridCol>
                <a:gridCol w="739029">
                  <a:extLst>
                    <a:ext uri="{9D8B030D-6E8A-4147-A177-3AD203B41FA5}">
                      <a16:colId xmlns:a16="http://schemas.microsoft.com/office/drawing/2014/main" val="1205480408"/>
                    </a:ext>
                  </a:extLst>
                </a:gridCol>
                <a:gridCol w="772335">
                  <a:extLst>
                    <a:ext uri="{9D8B030D-6E8A-4147-A177-3AD203B41FA5}">
                      <a16:colId xmlns:a16="http://schemas.microsoft.com/office/drawing/2014/main" val="954996622"/>
                    </a:ext>
                  </a:extLst>
                </a:gridCol>
                <a:gridCol w="784083">
                  <a:extLst>
                    <a:ext uri="{9D8B030D-6E8A-4147-A177-3AD203B41FA5}">
                      <a16:colId xmlns:a16="http://schemas.microsoft.com/office/drawing/2014/main" val="1684727821"/>
                    </a:ext>
                  </a:extLst>
                </a:gridCol>
                <a:gridCol w="909056">
                  <a:extLst>
                    <a:ext uri="{9D8B030D-6E8A-4147-A177-3AD203B41FA5}">
                      <a16:colId xmlns:a16="http://schemas.microsoft.com/office/drawing/2014/main" val="3632454046"/>
                    </a:ext>
                  </a:extLst>
                </a:gridCol>
                <a:gridCol w="1255218">
                  <a:extLst>
                    <a:ext uri="{9D8B030D-6E8A-4147-A177-3AD203B41FA5}">
                      <a16:colId xmlns:a16="http://schemas.microsoft.com/office/drawing/2014/main" val="2860699060"/>
                    </a:ext>
                  </a:extLst>
                </a:gridCol>
              </a:tblGrid>
              <a:tr h="30974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약정 목표 금액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600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구좌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현재 약정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 743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구좌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건축 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헌금액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$952,241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.</a:t>
                      </a:r>
                      <a:r>
                        <a:rPr lang="en-US" altLang="ko-KR" sz="1000" b="0" baseline="3000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63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 (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현재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스퀘어OTF_ac Light" panose="020B0600000101010101" pitchFamily="34" charset="-127"/>
                          <a:ea typeface="나눔스퀘어OTF_ac Light" panose="020B0600000101010101" pitchFamily="34" charset="-127"/>
                        </a:rPr>
                        <a:t>)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나눔스퀘어OTF_ac Light" panose="020B0600000101010101" pitchFamily="34" charset="-127"/>
                        <a:ea typeface="나눔스퀘어OTF_ac Light" panose="020B0600000101010101" pitchFamily="34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84050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96433C19-559D-E14A-E561-A2668BDF343B}"/>
              </a:ext>
            </a:extLst>
          </p:cNvPr>
          <p:cNvSpPr txBox="1"/>
          <p:nvPr/>
        </p:nvSpPr>
        <p:spPr>
          <a:xfrm>
            <a:off x="5234884" y="3276096"/>
            <a:ext cx="9252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나눔스퀘어OTF" panose="020B0600000101010101" pitchFamily="34" charset="-127"/>
                <a:ea typeface="나눔스퀘어OTF" panose="020B0600000101010101" pitchFamily="34" charset="-127"/>
                <a:cs typeface="+mn-cs"/>
              </a:rPr>
              <a:t>*1</a:t>
            </a:r>
            <a:r>
              <a:rPr kumimoji="0" lang="ko-KR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나눔스퀘어OTF" panose="020B0600000101010101" pitchFamily="34" charset="-127"/>
                <a:ea typeface="나눔스퀘어OTF" panose="020B0600000101010101" pitchFamily="34" charset="-127"/>
                <a:cs typeface="+mn-cs"/>
              </a:rPr>
              <a:t>구좌</a:t>
            </a:r>
            <a:r>
              <a:rPr kumimoji="0" lang="en-US" altLang="ko-K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나눔스퀘어OTF" panose="020B0600000101010101" pitchFamily="34" charset="-127"/>
                <a:ea typeface="나눔스퀘어OTF" panose="020B0600000101010101" pitchFamily="34" charset="-127"/>
                <a:cs typeface="+mn-cs"/>
              </a:rPr>
              <a:t>( $5,000)</a:t>
            </a:r>
            <a:endParaRPr kumimoji="0" lang="ko-KR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나눔스퀘어OTF" panose="020B0600000101010101" pitchFamily="34" charset="-127"/>
              <a:ea typeface="나눔스퀘어OTF" panose="020B0600000101010101" pitchFamily="34" charset="-127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2FFCB3-9840-0EAE-15F6-037CD92DEE28}"/>
              </a:ext>
            </a:extLst>
          </p:cNvPr>
          <p:cNvSpPr txBox="1"/>
          <p:nvPr/>
        </p:nvSpPr>
        <p:spPr>
          <a:xfrm>
            <a:off x="5397980" y="1421507"/>
            <a:ext cx="6383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나눔스퀘어OTF" panose="020B0600000101010101" pitchFamily="34" charset="-127"/>
                <a:ea typeface="나눔스퀘어OTF" panose="020B0600000101010101" pitchFamily="34" charset="-127"/>
                <a:cs typeface="+mn-cs"/>
              </a:rPr>
              <a:t>*</a:t>
            </a:r>
            <a:r>
              <a:rPr kumimoji="0" lang="ko-KR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나눔스퀘어OTF" panose="020B0600000101010101" pitchFamily="34" charset="-127"/>
                <a:ea typeface="나눔스퀘어OTF" panose="020B0600000101010101" pitchFamily="34" charset="-127"/>
                <a:cs typeface="+mn-cs"/>
              </a:rPr>
              <a:t>현장출석</a:t>
            </a:r>
          </a:p>
        </p:txBody>
      </p:sp>
    </p:spTree>
    <p:extLst>
      <p:ext uri="{BB962C8B-B14F-4D97-AF65-F5344CB8AC3E}">
        <p14:creationId xmlns:p14="http://schemas.microsoft.com/office/powerpoint/2010/main" val="318147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1527</TotalTime>
  <Words>485</Words>
  <Application>Microsoft Office PowerPoint</Application>
  <PresentationFormat>Letter 용지(8.5x11in)</PresentationFormat>
  <Paragraphs>133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맑은 고딕</vt:lpstr>
      <vt:lpstr>나눔고딕</vt:lpstr>
      <vt:lpstr>나눔스퀘어OTF</vt:lpstr>
      <vt:lpstr>나눔스퀘어OTF_ac Light</vt:lpstr>
      <vt:lpstr>위메프OTF</vt:lpstr>
      <vt:lpstr>위메프OTF Bold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Broadcasting</dc:creator>
  <cp:lastModifiedBy>Shining Star Community Church</cp:lastModifiedBy>
  <cp:revision>186</cp:revision>
  <dcterms:created xsi:type="dcterms:W3CDTF">2022-04-01T13:17:07Z</dcterms:created>
  <dcterms:modified xsi:type="dcterms:W3CDTF">2022-10-30T11:56:55Z</dcterms:modified>
</cp:coreProperties>
</file>